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02" r:id="rId3"/>
    <p:sldId id="309" r:id="rId4"/>
    <p:sldId id="308" r:id="rId5"/>
    <p:sldId id="303" r:id="rId6"/>
    <p:sldId id="327" r:id="rId7"/>
    <p:sldId id="332" r:id="rId8"/>
    <p:sldId id="310" r:id="rId9"/>
    <p:sldId id="311" r:id="rId10"/>
    <p:sldId id="328" r:id="rId11"/>
    <p:sldId id="329" r:id="rId12"/>
    <p:sldId id="275" r:id="rId13"/>
    <p:sldId id="330" r:id="rId14"/>
    <p:sldId id="281" r:id="rId15"/>
    <p:sldId id="289" r:id="rId16"/>
    <p:sldId id="304" r:id="rId17"/>
    <p:sldId id="305" r:id="rId18"/>
    <p:sldId id="286" r:id="rId19"/>
    <p:sldId id="287" r:id="rId20"/>
    <p:sldId id="291" r:id="rId21"/>
    <p:sldId id="288" r:id="rId22"/>
    <p:sldId id="307" r:id="rId23"/>
    <p:sldId id="331" r:id="rId24"/>
    <p:sldId id="306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276" r:id="rId50"/>
    <p:sldId id="2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32D8-4059-4A21-A81F-74DAFC938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FCE7-BE01-4C50-84E7-9F54753C1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50D19-C52C-47A1-B77E-BB538A5A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3138-B7FE-428D-9DEC-04C4DC8E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D9B1-6586-4960-AD19-8E55F26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93EC-EB25-43A3-BE0D-7AE44EB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20897-9F4E-4D96-959D-8EFF3053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A15F-30E5-45E9-A0A1-B743F46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BA92F-58DE-40D1-95FF-BA6C301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C980-C0E9-497A-84C4-DB3EA4CB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B6B99-5104-4D89-8081-D3C96483D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13981-14C0-4F5E-BD11-F05EE723F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D070-4CB7-41A4-AC34-5099D91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5C58-4824-4668-BDD7-94538D75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2192F-81CF-4D4B-92B7-41B5058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6985-57EB-41B2-A1E8-BA6AC4C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50C6-7AB8-48BA-8817-6515E1F7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EDE77-F9D9-48A8-84BB-777EB9C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350F-0A17-48B4-AF46-DC2A4ED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39C9-3B1E-4CB7-8E42-430C8339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3886-6D58-49B9-B3C7-4AA7E1D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25B3-B998-44E7-BFF8-EED00DE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2A15-3ADC-401A-BC93-FDF71DEF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D76D-FFEF-44E1-82C7-8DE5ECD4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C803-68A7-419C-887D-D65CE013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9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23A1-7FFD-4C07-975C-1A2CAA5F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AEF-2BBD-4C7D-B4EA-9058349AD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BCE0-2953-4AB1-B847-3B640D69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F6B-527B-48FD-8594-7BC3D5A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742D9-A0B3-4E63-A4C8-8213D9CC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94DE-FDE7-408E-938A-1A97FE4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D000-9942-446C-90D5-077C5D1D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EA11-6264-4C20-88AB-7413FE099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E6637-571F-49B2-AD23-1524559A4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DEF3B-F1FF-4BCC-9D4E-936104F50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73A7A-00A2-42EB-9A4B-05EC3894B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4D04A-A704-40AB-A57C-DF2CF8BE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CEAAD-1550-4D99-8A68-3D36A19E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D175-F2BE-4AA2-B657-FC99B89F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8252-C243-4F9D-8CEC-797A8D9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CC10-3456-44C2-A550-43FD8B4B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90359-E5A9-49F4-BFA7-A45FB0C7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8580-0D19-471B-BD82-DF387256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A7E14-6467-454A-8A74-C56A41F7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29A5-4290-4B53-94E4-F46A9F0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FA2AC-FE7F-41FE-92F5-9C351DD7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1646-7F2E-4687-82C8-0F0EF60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1F43-B4A7-4184-A67B-FB9E14F0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113-6114-4C2D-9BC9-63D2CABD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E5216-9D47-4CA4-8F79-B434F8A3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6D08A-411E-4F3F-9034-8D70E53C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47691-7ED4-42BC-96E4-DDD829C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E688-37F8-4C9B-95CE-C1522D74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85BD1-2F4A-4170-A4E7-215B09577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08E3D-7DAE-4C9A-B070-E4B1583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3084-5956-4A28-B549-4961F4E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56C77-A372-458C-92FA-2613EFB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738E-C3D2-414D-8353-835B9217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3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5E407-D14F-4A8D-8C69-CAA8EC75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FD9C-E841-48D7-B575-03F56C913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8835-60F9-4FAB-92FA-9BE9F37B2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98B83-D5D8-487B-9053-7E2A99346BC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372-FF23-4EA1-80B7-06B22731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9425-934C-47FB-9E3A-9EA74D52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Settings</a:t>
            </a:r>
          </a:p>
          <a:p>
            <a:r>
              <a:rPr lang="en-US" sz="2000" dirty="0"/>
              <a:t>8k images to train, 2693 images to valid</a:t>
            </a:r>
          </a:p>
          <a:p>
            <a:r>
              <a:rPr lang="en-US" sz="2000" dirty="0"/>
              <a:t>Imperfect annotation: bounding box, filter(average, erode, dilate), polygon(Douglas-</a:t>
            </a:r>
            <a:r>
              <a:rPr lang="en-US" sz="2000" dirty="0" err="1"/>
              <a:t>Peucker</a:t>
            </a:r>
            <a:r>
              <a:rPr lang="en-US" sz="2000" dirty="0"/>
              <a:t> algorithm)</a:t>
            </a:r>
          </a:p>
        </p:txBody>
      </p:sp>
    </p:spTree>
    <p:extLst>
      <p:ext uri="{BB962C8B-B14F-4D97-AF65-F5344CB8AC3E}">
        <p14:creationId xmlns:p14="http://schemas.microsoft.com/office/powerpoint/2010/main" val="203919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I annotated 40 images from my understanding of filters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207A89-09C3-478A-9103-ADB88E282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02" y="1329291"/>
            <a:ext cx="1700957" cy="26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140C20-8FAB-4326-9965-2D66DBF8E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10" y="1586116"/>
            <a:ext cx="2134683" cy="213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8B8BD-6FA9-4353-A604-17793E26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209" y="1065987"/>
            <a:ext cx="1866900" cy="3009900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FD2E998-9F51-4F52-A017-5AA893F4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7" y="4525992"/>
            <a:ext cx="2364728" cy="18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36189AC-A869-493A-BC53-379D4B66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22" y="4369582"/>
            <a:ext cx="2134682" cy="213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FC195-EFA9-41E8-8FD0-D22FD19D3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209" y="4145433"/>
            <a:ext cx="2698419" cy="25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4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I annotated 40 images from my understanding of filters</a:t>
            </a:r>
          </a:p>
          <a:p>
            <a:r>
              <a:rPr lang="en-US" dirty="0" err="1"/>
              <a:t>IoU</a:t>
            </a:r>
            <a:r>
              <a:rPr lang="en-US" dirty="0"/>
              <a:t> compared to three combination of filters are 0.70, 0.65, 0.73</a:t>
            </a:r>
          </a:p>
          <a:p>
            <a:pPr marL="0" indent="0">
              <a:buNone/>
            </a:pPr>
            <a:r>
              <a:rPr lang="en-US" dirty="0"/>
              <a:t>(approximately looks alike)</a:t>
            </a:r>
          </a:p>
          <a:p>
            <a:r>
              <a:rPr lang="en-US" dirty="0"/>
              <a:t>It takes 61 minutes  -&gt; 122 minutes for 80 images (1% training set) </a:t>
            </a:r>
          </a:p>
          <a:p>
            <a:r>
              <a:rPr lang="en-US" dirty="0"/>
              <a:t>However, time cost highly depends on number and shape of objects. It is a rough guess.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4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59B2-2E3F-4AD9-9342-2BDC420F0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040"/>
                <a:ext cx="10515600" cy="56309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Polygon: </a:t>
                </a:r>
                <a:r>
                  <a:rPr lang="en-US" sz="2800" dirty="0"/>
                  <a:t>Douglas-</a:t>
                </a:r>
                <a:r>
                  <a:rPr lang="en-US" sz="2800" dirty="0" err="1"/>
                  <a:t>Peucker</a:t>
                </a:r>
                <a:r>
                  <a:rPr lang="en-US" sz="2800" dirty="0"/>
                  <a:t> algorithm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Curve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𝐴𝐶𝐵</m:t>
                        </m:r>
                      </m:e>
                    </m:acc>
                  </m:oMath>
                </a14:m>
                <a:r>
                  <a:rPr lang="en-US" sz="2000" dirty="0"/>
                  <a:t> turns into segment AB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By altering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theoretically, I could decide the number of</a:t>
                </a:r>
              </a:p>
              <a:p>
                <a:pPr marL="0" indent="0">
                  <a:buNone/>
                </a:pPr>
                <a:r>
                  <a:rPr lang="en-US" sz="2000" dirty="0"/>
                  <a:t>polygon edges.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Small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          --------------------------------------------------------------------</a:t>
                </a:r>
                <a:r>
                  <a:rPr lang="en-US" sz="1800" dirty="0">
                    <a:sym typeface="Wingdings" panose="05000000000000000000" pitchFamily="2" charset="2"/>
                  </a:rPr>
                  <a:t>                         large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59B2-2E3F-4AD9-9342-2BDC420F0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040"/>
                <a:ext cx="10515600" cy="5630923"/>
              </a:xfrm>
              <a:blipFill>
                <a:blip r:embed="rId2"/>
                <a:stretch>
                  <a:fillRect l="-1043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451307-E933-487C-8481-45C0016C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21" y="854761"/>
            <a:ext cx="3401536" cy="166379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7B81D5E-C56B-476E-B593-4C43DEF76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70829"/>
              </p:ext>
            </p:extLst>
          </p:nvPr>
        </p:nvGraphicFramePr>
        <p:xfrm>
          <a:off x="972114" y="2827277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515734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18435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86372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998479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5790959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993057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02037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1935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1912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009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64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59B2-2E3F-4AD9-9342-2BDC420F0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040"/>
                <a:ext cx="10515600" cy="5630923"/>
              </a:xfrm>
            </p:spPr>
            <p:txBody>
              <a:bodyPr/>
              <a:lstStyle/>
              <a:p>
                <a:r>
                  <a:rPr lang="en-US" dirty="0"/>
                  <a:t>Polygon – generated based on ratio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59B2-2E3F-4AD9-9342-2BDC420F0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040"/>
                <a:ext cx="10515600" cy="5630923"/>
              </a:xfrm>
              <a:blipFill>
                <a:blip r:embed="rId2"/>
                <a:stretch>
                  <a:fillRect l="-1043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>
            <a:extLst>
              <a:ext uri="{FF2B5EF4-FFF2-40B4-BE49-F238E27FC236}">
                <a16:creationId xmlns:a16="http://schemas.microsoft.com/office/drawing/2014/main" id="{6D07F8EF-557E-4A97-AA94-8B7860CD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15" y="1070412"/>
            <a:ext cx="4117375" cy="45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2235A52-9F8A-43D4-B0E1-D0335BED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29" y="1070411"/>
            <a:ext cx="4781922" cy="45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A4B31CB-0CBD-4236-8A63-74B87236E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84928"/>
              </p:ext>
            </p:extLst>
          </p:nvPr>
        </p:nvGraphicFramePr>
        <p:xfrm>
          <a:off x="793329" y="5959654"/>
          <a:ext cx="6095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69168562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733794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9671130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9860407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581991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8507418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439760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ratio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84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IoU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48859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183F92-2F8E-4DE7-8B74-FF16CC2B44A9}"/>
              </a:ext>
            </a:extLst>
          </p:cNvPr>
          <p:cNvSpPr txBox="1"/>
          <p:nvPr/>
        </p:nvSpPr>
        <p:spPr>
          <a:xfrm>
            <a:off x="7180857" y="6123446"/>
            <a:ext cx="299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estimated time cost</a:t>
            </a:r>
          </a:p>
        </p:txBody>
      </p:sp>
    </p:spTree>
    <p:extLst>
      <p:ext uri="{BB962C8B-B14F-4D97-AF65-F5344CB8AC3E}">
        <p14:creationId xmlns:p14="http://schemas.microsoft.com/office/powerpoint/2010/main" val="140721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Generated polygon with fixed-edge </a:t>
            </a:r>
          </a:p>
          <a:p>
            <a:r>
              <a:rPr lang="en-US" altLang="zh-CN" sz="1800" dirty="0"/>
              <a:t>Examples: first line 3-6, second line 7-10</a:t>
            </a:r>
            <a:endParaRPr lang="en-US" sz="1800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42804D8-3083-46A5-9073-97D5AD9D3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95" y="1765238"/>
            <a:ext cx="1520030" cy="189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7562DC-7DFE-47D4-8AA8-716315E36FDF}"/>
              </a:ext>
            </a:extLst>
          </p:cNvPr>
          <p:cNvGrpSpPr/>
          <p:nvPr/>
        </p:nvGrpSpPr>
        <p:grpSpPr>
          <a:xfrm>
            <a:off x="905303" y="1764155"/>
            <a:ext cx="5446318" cy="4171138"/>
            <a:chOff x="1178323" y="2115181"/>
            <a:chExt cx="5446318" cy="4171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286367-7D3F-43C8-B808-1B36EB34D551}"/>
                </a:ext>
              </a:extLst>
            </p:cNvPr>
            <p:cNvGrpSpPr/>
            <p:nvPr/>
          </p:nvGrpSpPr>
          <p:grpSpPr>
            <a:xfrm>
              <a:off x="1178323" y="2115181"/>
              <a:ext cx="3552512" cy="4171138"/>
              <a:chOff x="1178323" y="2115181"/>
              <a:chExt cx="3552512" cy="4171138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A24B088D-5519-46B6-8202-1176BC7DF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323" y="2115181"/>
                <a:ext cx="1520029" cy="1896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C8578079-6D7C-491B-893B-C16AF518C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806" y="2115181"/>
                <a:ext cx="1520029" cy="1896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AF0E8D95-E246-48D8-AA7A-7E3E8F9CDF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323" y="4389986"/>
                <a:ext cx="1520029" cy="1896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2">
                <a:extLst>
                  <a:ext uri="{FF2B5EF4-FFF2-40B4-BE49-F238E27FC236}">
                    <a16:creationId xmlns:a16="http://schemas.microsoft.com/office/drawing/2014/main" id="{38D76E70-34D5-471E-8251-1386F8660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806" y="4389986"/>
                <a:ext cx="1520029" cy="1896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4EE00-CC4C-468D-A533-E7272E601DD1}"/>
                </a:ext>
              </a:extLst>
            </p:cNvPr>
            <p:cNvGrpSpPr/>
            <p:nvPr/>
          </p:nvGrpSpPr>
          <p:grpSpPr>
            <a:xfrm>
              <a:off x="5104612" y="2115182"/>
              <a:ext cx="1520029" cy="4171137"/>
              <a:chOff x="5104612" y="2115182"/>
              <a:chExt cx="1520029" cy="4171137"/>
            </a:xfrm>
          </p:grpSpPr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F5DC76BF-CE1D-4904-89AB-26D866DBE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612" y="2115182"/>
                <a:ext cx="1520029" cy="1896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4">
                <a:extLst>
                  <a:ext uri="{FF2B5EF4-FFF2-40B4-BE49-F238E27FC236}">
                    <a16:creationId xmlns:a16="http://schemas.microsoft.com/office/drawing/2014/main" id="{DE514BE2-B850-4B2F-AE3A-E0D4B863A2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612" y="4389987"/>
                <a:ext cx="1520029" cy="1896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3" name="Picture 16">
            <a:extLst>
              <a:ext uri="{FF2B5EF4-FFF2-40B4-BE49-F238E27FC236}">
                <a16:creationId xmlns:a16="http://schemas.microsoft.com/office/drawing/2014/main" id="{3DF56471-9AD8-4A1A-9F4D-2A42784A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398" y="4038960"/>
            <a:ext cx="1520029" cy="189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8EAFC37-6DA3-4175-BD22-0AB5EF3B0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601" y="755748"/>
            <a:ext cx="2862302" cy="351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42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F5ED957-76A4-4926-B93E-63966C08E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768256"/>
              </p:ext>
            </p:extLst>
          </p:nvPr>
        </p:nvGraphicFramePr>
        <p:xfrm>
          <a:off x="426502" y="975070"/>
          <a:ext cx="11031669" cy="182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79">
                  <a:extLst>
                    <a:ext uri="{9D8B030D-6E8A-4147-A177-3AD203B41FA5}">
                      <a16:colId xmlns:a16="http://schemas.microsoft.com/office/drawing/2014/main" val="2945817983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350696136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589227233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53533492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4353609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071840280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1820276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633362488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9430497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223083214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770638541"/>
                    </a:ext>
                  </a:extLst>
                </a:gridCol>
              </a:tblGrid>
              <a:tr h="668252">
                <a:tc>
                  <a:txBody>
                    <a:bodyPr/>
                    <a:lstStyle/>
                    <a:p>
                      <a:r>
                        <a:rPr lang="en-US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601446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58747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121778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600" dirty="0"/>
                        <a:t>Valid </a:t>
                      </a:r>
                      <a:r>
                        <a:rPr lang="en-US" sz="1600" dirty="0" err="1"/>
                        <a:t>IoU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886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D8A365-AC69-4D65-9CA1-9FBD3996DE94}"/>
              </a:ext>
            </a:extLst>
          </p:cNvPr>
          <p:cNvSpPr txBox="1"/>
          <p:nvPr/>
        </p:nvSpPr>
        <p:spPr>
          <a:xfrm>
            <a:off x="426502" y="3287074"/>
            <a:ext cx="9213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time is time cost for 80 images; taking average of three trails. </a:t>
            </a:r>
          </a:p>
          <a:p>
            <a:endParaRPr lang="en-US" dirty="0"/>
          </a:p>
          <a:p>
            <a:r>
              <a:rPr lang="en-US" dirty="0"/>
              <a:t>Time #2 is done by my friend last night. </a:t>
            </a:r>
          </a:p>
          <a:p>
            <a:r>
              <a:rPr lang="en-US" dirty="0"/>
              <a:t>He annotated 20 images for each edge number, </a:t>
            </a:r>
          </a:p>
          <a:p>
            <a:r>
              <a:rPr lang="en-US" dirty="0"/>
              <a:t>so, 4 times of his time cost enters in table. </a:t>
            </a:r>
          </a:p>
          <a:p>
            <a:r>
              <a:rPr lang="en-US" dirty="0"/>
              <a:t>For bounding box, he used different annotation way.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87013-7F64-4D1F-B88A-5B28F258F074}"/>
              </a:ext>
            </a:extLst>
          </p:cNvPr>
          <p:cNvSpPr txBox="1"/>
          <p:nvPr/>
        </p:nvSpPr>
        <p:spPr>
          <a:xfrm>
            <a:off x="7408592" y="3287074"/>
            <a:ext cx="4049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circle for me, triangle for him</a:t>
            </a:r>
          </a:p>
          <a:p>
            <a:r>
              <a:rPr lang="en-US" sz="1600" dirty="0"/>
              <a:t>Should see shift along time-axis for same color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BD1019F-155D-44DD-8B83-57092560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80" y="3871849"/>
            <a:ext cx="3733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0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Time cost vs. valid </a:t>
            </a:r>
            <a:r>
              <a:rPr lang="en-US" dirty="0" err="1"/>
              <a:t>IoU</a:t>
            </a:r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6F3B0CD-CE6F-4911-9771-F8C4B27E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58" y="1435783"/>
            <a:ext cx="3871757" cy="260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7EBBA8B-D838-471E-9B84-BECEFD15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37" y="4300326"/>
            <a:ext cx="3733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F958D-8A6E-4056-80A3-5269CFB85657}"/>
              </a:ext>
            </a:extLst>
          </p:cNvPr>
          <p:cNvSpPr txBox="1"/>
          <p:nvPr/>
        </p:nvSpPr>
        <p:spPr>
          <a:xfrm>
            <a:off x="1498349" y="1066451"/>
            <a:ext cx="297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 by me and without filter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6BCC1-FA5C-418D-8DDD-C975F8C83288}"/>
              </a:ext>
            </a:extLst>
          </p:cNvPr>
          <p:cNvSpPr txBox="1"/>
          <p:nvPr/>
        </p:nvSpPr>
        <p:spPr>
          <a:xfrm>
            <a:off x="6936224" y="3283982"/>
            <a:ext cx="4540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All but filter</a:t>
            </a:r>
          </a:p>
          <a:p>
            <a:r>
              <a:rPr lang="en-US" altLang="zh-CN" dirty="0"/>
              <a:t>round for me, triangle for him</a:t>
            </a:r>
          </a:p>
          <a:p>
            <a:r>
              <a:rPr lang="en-US" dirty="0"/>
              <a:t>Should see shift along time-axis for same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A9FF2-9969-4AB6-9FD9-16275470A0AD}"/>
              </a:ext>
            </a:extLst>
          </p:cNvPr>
          <p:cNvSpPr txBox="1"/>
          <p:nvPr/>
        </p:nvSpPr>
        <p:spPr>
          <a:xfrm>
            <a:off x="6898799" y="295782"/>
            <a:ext cx="357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 by my friend and without filter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F515EA-BA8D-4D11-AEB5-EADFD116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84" y="712062"/>
            <a:ext cx="3733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20A43D-6C97-432B-98E9-6EECE86CCD63}"/>
              </a:ext>
            </a:extLst>
          </p:cNvPr>
          <p:cNvSpPr txBox="1"/>
          <p:nvPr/>
        </p:nvSpPr>
        <p:spPr>
          <a:xfrm>
            <a:off x="1298869" y="3953410"/>
            <a:ext cx="357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 by me for all points I have now</a:t>
            </a: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C2726C0-24E1-43EE-8EF9-DBA88313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24" y="4305743"/>
            <a:ext cx="3733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7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A229669-3939-4515-A031-B60246CFF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221126"/>
              </p:ext>
            </p:extLst>
          </p:nvPr>
        </p:nvGraphicFramePr>
        <p:xfrm>
          <a:off x="838200" y="546100"/>
          <a:ext cx="11031669" cy="2722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79">
                  <a:extLst>
                    <a:ext uri="{9D8B030D-6E8A-4147-A177-3AD203B41FA5}">
                      <a16:colId xmlns:a16="http://schemas.microsoft.com/office/drawing/2014/main" val="103087610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809467636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946126698"/>
                    </a:ext>
                  </a:extLst>
                </a:gridCol>
                <a:gridCol w="1002517">
                  <a:extLst>
                    <a:ext uri="{9D8B030D-6E8A-4147-A177-3AD203B41FA5}">
                      <a16:colId xmlns:a16="http://schemas.microsoft.com/office/drawing/2014/main" val="4017747985"/>
                    </a:ext>
                  </a:extLst>
                </a:gridCol>
                <a:gridCol w="1003241">
                  <a:extLst>
                    <a:ext uri="{9D8B030D-6E8A-4147-A177-3AD203B41FA5}">
                      <a16:colId xmlns:a16="http://schemas.microsoft.com/office/drawing/2014/main" val="343579501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96212630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53701146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818715589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220869298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469909517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183437299"/>
                    </a:ext>
                  </a:extLst>
                </a:gridCol>
              </a:tblGrid>
              <a:tr h="668252">
                <a:tc>
                  <a:txBody>
                    <a:bodyPr/>
                    <a:lstStyle/>
                    <a:p>
                      <a:r>
                        <a:rPr lang="en-US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8746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7979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17067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7314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(25600)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6361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05897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72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7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0444584-F109-4D20-881F-531889F13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227901"/>
              </p:ext>
            </p:extLst>
          </p:nvPr>
        </p:nvGraphicFramePr>
        <p:xfrm>
          <a:off x="530511" y="746547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4670798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304745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049475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3553754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6254088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7710264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09914008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2005964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15966195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44749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93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</a:t>
                      </a:r>
                      <a:r>
                        <a:rPr lang="en-US" dirty="0" err="1"/>
                        <a:t>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7049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89E046F4-FFF9-41E1-9931-995B4427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65" y="1673240"/>
            <a:ext cx="5298022" cy="51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AA2BF-2001-4A2D-89E4-485A4D44F3F7}"/>
              </a:ext>
            </a:extLst>
          </p:cNvPr>
          <p:cNvSpPr txBox="1"/>
          <p:nvPr/>
        </p:nvSpPr>
        <p:spPr>
          <a:xfrm>
            <a:off x="530511" y="5009699"/>
            <a:ext cx="345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 </a:t>
            </a:r>
            <a:r>
              <a:rPr lang="en-US" dirty="0" err="1"/>
              <a:t>IoU</a:t>
            </a:r>
            <a:r>
              <a:rPr lang="en-US" dirty="0"/>
              <a:t> for bounding box is 0.451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A8DEE18-1B0E-409D-9C4B-06586C04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9" y="2058338"/>
            <a:ext cx="36004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B4D76B2-4491-46B8-8AE1-70E5BD8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35" y="5305359"/>
            <a:ext cx="1935788" cy="12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7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24B2F2-AABA-4C6E-ABBF-E4A75EA4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0563"/>
            <a:ext cx="110490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66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Bounding box</a:t>
            </a:r>
          </a:p>
          <a:p>
            <a:r>
              <a:rPr lang="en-US" sz="2000" dirty="0"/>
              <a:t>Three types: #1 one bounding box for all objects; #2 bounding boxes for each objects;                   #3 minimum bounding boxes for each objects (can be regarded as an improvement for 2</a:t>
            </a:r>
            <a:r>
              <a:rPr lang="en-US" sz="2000" baseline="30000" dirty="0"/>
              <a:t>nd</a:t>
            </a:r>
            <a:r>
              <a:rPr lang="en-US" sz="2000" dirty="0"/>
              <a:t> one)</a:t>
            </a:r>
          </a:p>
          <a:p>
            <a:r>
              <a:rPr lang="en-US" sz="2000" dirty="0"/>
              <a:t>base line 0.57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Annotated time is for annotation 80 images (1%</a:t>
            </a:r>
          </a:p>
          <a:p>
            <a:pPr marL="0" indent="0">
              <a:buNone/>
            </a:pPr>
            <a:r>
              <a:rPr lang="en-US" sz="2000" dirty="0"/>
              <a:t>of training set) measured in minutes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94CA2-70A1-4A73-B40F-9537465E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80" y="1832291"/>
            <a:ext cx="4735903" cy="47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F894A8F-137C-41A4-8AA5-31C5C560F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80873"/>
              </p:ext>
            </p:extLst>
          </p:nvPr>
        </p:nvGraphicFramePr>
        <p:xfrm>
          <a:off x="650823" y="2279780"/>
          <a:ext cx="5010180" cy="253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545">
                  <a:extLst>
                    <a:ext uri="{9D8B030D-6E8A-4147-A177-3AD203B41FA5}">
                      <a16:colId xmlns:a16="http://schemas.microsoft.com/office/drawing/2014/main" val="297265981"/>
                    </a:ext>
                  </a:extLst>
                </a:gridCol>
                <a:gridCol w="1252545">
                  <a:extLst>
                    <a:ext uri="{9D8B030D-6E8A-4147-A177-3AD203B41FA5}">
                      <a16:colId xmlns:a16="http://schemas.microsoft.com/office/drawing/2014/main" val="2370779446"/>
                    </a:ext>
                  </a:extLst>
                </a:gridCol>
                <a:gridCol w="1252545">
                  <a:extLst>
                    <a:ext uri="{9D8B030D-6E8A-4147-A177-3AD203B41FA5}">
                      <a16:colId xmlns:a16="http://schemas.microsoft.com/office/drawing/2014/main" val="1868545546"/>
                    </a:ext>
                  </a:extLst>
                </a:gridCol>
                <a:gridCol w="1252545">
                  <a:extLst>
                    <a:ext uri="{9D8B030D-6E8A-4147-A177-3AD203B41FA5}">
                      <a16:colId xmlns:a16="http://schemas.microsoft.com/office/drawing/2014/main" val="1719833813"/>
                    </a:ext>
                  </a:extLst>
                </a:gridCol>
              </a:tblGrid>
              <a:tr h="6297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#3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9965"/>
                  </a:ext>
                </a:extLst>
              </a:tr>
              <a:tr h="629730">
                <a:tc>
                  <a:txBody>
                    <a:bodyPr/>
                    <a:lstStyle/>
                    <a:p>
                      <a:r>
                        <a:rPr lang="en-US" dirty="0"/>
                        <a:t>Valid </a:t>
                      </a:r>
                      <a:r>
                        <a:rPr lang="en-US" dirty="0" err="1"/>
                        <a:t>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132980"/>
                  </a:ext>
                </a:extLst>
              </a:tr>
              <a:tr h="629730">
                <a:tc>
                  <a:txBody>
                    <a:bodyPr/>
                    <a:lstStyle/>
                    <a:p>
                      <a:r>
                        <a:rPr lang="en-US" dirty="0"/>
                        <a:t>Annotated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8086"/>
                  </a:ext>
                </a:extLst>
              </a:tr>
              <a:tr h="629730">
                <a:tc>
                  <a:txBody>
                    <a:bodyPr/>
                    <a:lstStyle/>
                    <a:p>
                      <a:r>
                        <a:rPr lang="en-US" dirty="0"/>
                        <a:t>Efficiency (</a:t>
                      </a:r>
                      <a:r>
                        <a:rPr lang="en-US" dirty="0" err="1"/>
                        <a:t>IoU</a:t>
                      </a:r>
                      <a:r>
                        <a:rPr lang="en-US" dirty="0"/>
                        <a:t>/time)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222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217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A94E80F-BD91-4AC4-A9AC-ED75A52E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2" y="0"/>
            <a:ext cx="707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8A2A3-F22E-4866-995A-8497206E64F9}"/>
              </a:ext>
            </a:extLst>
          </p:cNvPr>
          <p:cNvSpPr txBox="1"/>
          <p:nvPr/>
        </p:nvSpPr>
        <p:spPr>
          <a:xfrm>
            <a:off x="7674893" y="420363"/>
            <a:ext cx="432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left to right: image, perfect annotation, perfect mask, num of edge from 3 to 10</a:t>
            </a:r>
          </a:p>
        </p:txBody>
      </p:sp>
    </p:spTree>
    <p:extLst>
      <p:ext uri="{BB962C8B-B14F-4D97-AF65-F5344CB8AC3E}">
        <p14:creationId xmlns:p14="http://schemas.microsoft.com/office/powerpoint/2010/main" val="750862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F7FC041-502C-4C3A-87C8-A4FC0015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69" y="367587"/>
            <a:ext cx="6064288" cy="394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39A3F0C-83FD-4396-878C-7674AEE4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69" y="5564406"/>
            <a:ext cx="1530523" cy="9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C71E3D-416D-4A0C-85F1-C940EFE704D2}"/>
              </a:ext>
            </a:extLst>
          </p:cNvPr>
          <p:cNvSpPr txBox="1"/>
          <p:nvPr/>
        </p:nvSpPr>
        <p:spPr>
          <a:xfrm>
            <a:off x="4619669" y="5844082"/>
            <a:ext cx="707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training set, 431 out of 8k images cannot get </a:t>
            </a:r>
            <a:r>
              <a:rPr lang="en-US" dirty="0" err="1"/>
              <a:t>IoU</a:t>
            </a:r>
            <a:r>
              <a:rPr lang="en-US" dirty="0"/>
              <a:t> higher than 0.01</a:t>
            </a:r>
          </a:p>
          <a:p>
            <a:r>
              <a:rPr lang="en-US" dirty="0"/>
              <a:t>In valid set, 143 out of 2693 images have 0.00 </a:t>
            </a:r>
            <a:r>
              <a:rPr lang="en-US" dirty="0" err="1"/>
              <a:t>IoU</a:t>
            </a:r>
            <a:r>
              <a:rPr lang="en-US" dirty="0"/>
              <a:t> in all cases like this one </a:t>
            </a:r>
          </a:p>
        </p:txBody>
      </p:sp>
    </p:spTree>
    <p:extLst>
      <p:ext uri="{BB962C8B-B14F-4D97-AF65-F5344CB8AC3E}">
        <p14:creationId xmlns:p14="http://schemas.microsoft.com/office/powerpoint/2010/main" val="1710604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8BC4600-2847-4328-8EA2-F18D7B87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94" y="985432"/>
            <a:ext cx="2895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982CFD-34F3-4B21-968A-A277FC35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34" y="985431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04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59B2-2E3F-4AD9-9342-2BDC420F0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040"/>
                <a:ext cx="10515600" cy="5630923"/>
              </a:xfrm>
            </p:spPr>
            <p:txBody>
              <a:bodyPr/>
              <a:lstStyle/>
              <a:p>
                <a:r>
                  <a:rPr lang="en-US" dirty="0"/>
                  <a:t>Polygon – generated based on ratio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It might more fit to what human </a:t>
                </a:r>
                <a:r>
                  <a:rPr lang="en-US" sz="2000"/>
                  <a:t>annotator would d</a:t>
                </a:r>
                <a:r>
                  <a:rPr lang="en-US" sz="2000" dirty="0"/>
                  <a:t>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C59B2-2E3F-4AD9-9342-2BDC420F0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040"/>
                <a:ext cx="10515600" cy="5630923"/>
              </a:xfrm>
              <a:blipFill>
                <a:blip r:embed="rId2"/>
                <a:stretch>
                  <a:fillRect l="-1043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>
            <a:extLst>
              <a:ext uri="{FF2B5EF4-FFF2-40B4-BE49-F238E27FC236}">
                <a16:creationId xmlns:a16="http://schemas.microsoft.com/office/drawing/2014/main" id="{FB6C157D-E33D-4ED0-8939-030344CE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95" y="1434438"/>
            <a:ext cx="4781922" cy="45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68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A training set of 8k images with only less than 5 objects, and higher than 50 pixels of annotation (256*256 images):</a:t>
            </a:r>
          </a:p>
          <a:p>
            <a:pPr marL="0" indent="0">
              <a:buNone/>
            </a:pPr>
            <a:r>
              <a:rPr lang="en-US" dirty="0"/>
              <a:t>40 epochs achieves 0.6 </a:t>
            </a:r>
            <a:r>
              <a:rPr lang="en-US" dirty="0" err="1"/>
              <a:t>IoU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thinking about starting at a simple situation, drawing some conclusions, and then moving to complicated cases like whole dataset</a:t>
            </a:r>
          </a:p>
        </p:txBody>
      </p:sp>
    </p:spTree>
    <p:extLst>
      <p:ext uri="{BB962C8B-B14F-4D97-AF65-F5344CB8AC3E}">
        <p14:creationId xmlns:p14="http://schemas.microsoft.com/office/powerpoint/2010/main" val="335208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A03215D7-45BD-4963-B2A5-F8C4B8110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540793"/>
              </p:ext>
            </p:extLst>
          </p:nvPr>
        </p:nvGraphicFramePr>
        <p:xfrm>
          <a:off x="838200" y="546100"/>
          <a:ext cx="11031669" cy="407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79">
                  <a:extLst>
                    <a:ext uri="{9D8B030D-6E8A-4147-A177-3AD203B41FA5}">
                      <a16:colId xmlns:a16="http://schemas.microsoft.com/office/drawing/2014/main" val="103087610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809467636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946126698"/>
                    </a:ext>
                  </a:extLst>
                </a:gridCol>
                <a:gridCol w="1002517">
                  <a:extLst>
                    <a:ext uri="{9D8B030D-6E8A-4147-A177-3AD203B41FA5}">
                      <a16:colId xmlns:a16="http://schemas.microsoft.com/office/drawing/2014/main" val="4017747985"/>
                    </a:ext>
                  </a:extLst>
                </a:gridCol>
                <a:gridCol w="1003241">
                  <a:extLst>
                    <a:ext uri="{9D8B030D-6E8A-4147-A177-3AD203B41FA5}">
                      <a16:colId xmlns:a16="http://schemas.microsoft.com/office/drawing/2014/main" val="343579501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96212630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53701146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818715589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220869298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469909517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183437299"/>
                    </a:ext>
                  </a:extLst>
                </a:gridCol>
              </a:tblGrid>
              <a:tr h="668252">
                <a:tc>
                  <a:txBody>
                    <a:bodyPr/>
                    <a:lstStyle/>
                    <a:p>
                      <a:r>
                        <a:rPr lang="en-US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8746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7979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17067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7314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(25600)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6361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21333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11851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725874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7428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0.384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0.464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0.493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0.296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4851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New_1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0.172?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0.335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0.532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 0.498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86056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New_2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95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556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C39F3B-4C1D-4926-8C96-0D70E233E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25974"/>
              </p:ext>
            </p:extLst>
          </p:nvPr>
        </p:nvGraphicFramePr>
        <p:xfrm>
          <a:off x="660520" y="1214580"/>
          <a:ext cx="11031669" cy="4329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79">
                  <a:extLst>
                    <a:ext uri="{9D8B030D-6E8A-4147-A177-3AD203B41FA5}">
                      <a16:colId xmlns:a16="http://schemas.microsoft.com/office/drawing/2014/main" val="2428736994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528549770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1938919013"/>
                    </a:ext>
                  </a:extLst>
                </a:gridCol>
                <a:gridCol w="1002517">
                  <a:extLst>
                    <a:ext uri="{9D8B030D-6E8A-4147-A177-3AD203B41FA5}">
                      <a16:colId xmlns:a16="http://schemas.microsoft.com/office/drawing/2014/main" val="832393560"/>
                    </a:ext>
                  </a:extLst>
                </a:gridCol>
                <a:gridCol w="1003241">
                  <a:extLst>
                    <a:ext uri="{9D8B030D-6E8A-4147-A177-3AD203B41FA5}">
                      <a16:colId xmlns:a16="http://schemas.microsoft.com/office/drawing/2014/main" val="3062660298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80081874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120785927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1893621180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638215611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1412936991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841989789"/>
                    </a:ext>
                  </a:extLst>
                </a:gridCol>
              </a:tblGrid>
              <a:tr h="668252">
                <a:tc>
                  <a:txBody>
                    <a:bodyPr/>
                    <a:lstStyle/>
                    <a:p>
                      <a:r>
                        <a:rPr lang="en-US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640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17067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7314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15088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0.172?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0.335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0.532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 0.498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08546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21333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11851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131329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831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6424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25066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0.384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0.464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0.493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0.296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57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3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7F6C822-48F1-419E-B539-33F3E16C4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328153"/>
              </p:ext>
            </p:extLst>
          </p:nvPr>
        </p:nvGraphicFramePr>
        <p:xfrm>
          <a:off x="838200" y="1825625"/>
          <a:ext cx="10515600" cy="1033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53867908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4986635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471703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7008763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227090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62504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1584576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390639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72546903"/>
                    </a:ext>
                  </a:extLst>
                </a:gridCol>
              </a:tblGrid>
              <a:tr h="393203">
                <a:tc>
                  <a:txBody>
                    <a:bodyPr/>
                    <a:lstStyle/>
                    <a:p>
                      <a:r>
                        <a:rPr lang="en-US" altLang="zh-CN" dirty="0"/>
                        <a:t>17k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altLang="zh-CN" dirty="0"/>
                        <a:t>5</a:t>
                      </a:r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79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0.173</a:t>
                      </a:r>
                    </a:p>
                    <a:p>
                      <a:r>
                        <a:rPr lang="en-US" dirty="0"/>
                        <a:t>0.182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918024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9765B17-26E1-46A7-9A5B-C9B036BFF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515467"/>
              </p:ext>
            </p:extLst>
          </p:nvPr>
        </p:nvGraphicFramePr>
        <p:xfrm>
          <a:off x="418559" y="3584818"/>
          <a:ext cx="105156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53867908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4986635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471703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7008763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227090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62504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1584576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390639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72546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17k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altLang="zh-CN" dirty="0"/>
                        <a:t>5</a:t>
                      </a:r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79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0.173</a:t>
                      </a:r>
                    </a:p>
                    <a:p>
                      <a:r>
                        <a:rPr lang="en-US" dirty="0"/>
                        <a:t>0.182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918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68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67DA42FE-FB2D-4827-8BB7-4B7A65311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8099214"/>
              </p:ext>
            </p:extLst>
          </p:nvPr>
        </p:nvGraphicFramePr>
        <p:xfrm>
          <a:off x="838200" y="546100"/>
          <a:ext cx="11031669" cy="465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79">
                  <a:extLst>
                    <a:ext uri="{9D8B030D-6E8A-4147-A177-3AD203B41FA5}">
                      <a16:colId xmlns:a16="http://schemas.microsoft.com/office/drawing/2014/main" val="103087610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809467636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946126698"/>
                    </a:ext>
                  </a:extLst>
                </a:gridCol>
                <a:gridCol w="1002517">
                  <a:extLst>
                    <a:ext uri="{9D8B030D-6E8A-4147-A177-3AD203B41FA5}">
                      <a16:colId xmlns:a16="http://schemas.microsoft.com/office/drawing/2014/main" val="4017747985"/>
                    </a:ext>
                  </a:extLst>
                </a:gridCol>
                <a:gridCol w="1003241">
                  <a:extLst>
                    <a:ext uri="{9D8B030D-6E8A-4147-A177-3AD203B41FA5}">
                      <a16:colId xmlns:a16="http://schemas.microsoft.com/office/drawing/2014/main" val="343579501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962126305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537011462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3818715589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220869298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2469909517"/>
                    </a:ext>
                  </a:extLst>
                </a:gridCol>
                <a:gridCol w="1002879">
                  <a:extLst>
                    <a:ext uri="{9D8B030D-6E8A-4147-A177-3AD203B41FA5}">
                      <a16:colId xmlns:a16="http://schemas.microsoft.com/office/drawing/2014/main" val="4183437299"/>
                    </a:ext>
                  </a:extLst>
                </a:gridCol>
              </a:tblGrid>
              <a:tr h="668252">
                <a:tc>
                  <a:txBody>
                    <a:bodyPr/>
                    <a:lstStyle/>
                    <a:p>
                      <a:r>
                        <a:rPr lang="en-US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8746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29(10)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7979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17067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7314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(25600)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6361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 set size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21333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11851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725874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7428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0.384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0.464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0.493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0.528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0.296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4851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New_1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0.478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86056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0.464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91978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New_2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95668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0.501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5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1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# 1</a:t>
            </a:r>
          </a:p>
          <a:p>
            <a:r>
              <a:rPr lang="en-US" dirty="0"/>
              <a:t>One bounding box</a:t>
            </a:r>
          </a:p>
          <a:p>
            <a:pPr marL="0" indent="0">
              <a:buNone/>
            </a:pPr>
            <a:r>
              <a:rPr lang="en-US" dirty="0"/>
              <a:t>for all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A967D1-9599-4FED-B0AE-A33A11F68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44" y="6174"/>
            <a:ext cx="7221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4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41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22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69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65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4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22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64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25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#2</a:t>
            </a:r>
          </a:p>
          <a:p>
            <a:pPr marL="0" indent="0">
              <a:buNone/>
            </a:pPr>
            <a:r>
              <a:rPr lang="en-US" dirty="0"/>
              <a:t>Bounding boxes for </a:t>
            </a:r>
          </a:p>
          <a:p>
            <a:pPr marL="0" indent="0">
              <a:buNone/>
            </a:pPr>
            <a:r>
              <a:rPr lang="en-US" dirty="0"/>
              <a:t>each objects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F206A9-16F1-4491-AF48-748B99B1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68" y="65005"/>
            <a:ext cx="7221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31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75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51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6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8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8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94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6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29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55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2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58" y="515704"/>
            <a:ext cx="10515600" cy="5630923"/>
          </a:xfrm>
        </p:spPr>
        <p:txBody>
          <a:bodyPr/>
          <a:lstStyle/>
          <a:p>
            <a:r>
              <a:rPr lang="en-US"/>
              <a:t>Filter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0DB76C-46A2-4ABF-A953-F14A48139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550586"/>
              </p:ext>
            </p:extLst>
          </p:nvPr>
        </p:nvGraphicFramePr>
        <p:xfrm>
          <a:off x="922586" y="1174419"/>
          <a:ext cx="8127999" cy="28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902399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886757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93902753"/>
                    </a:ext>
                  </a:extLst>
                </a:gridCol>
              </a:tblGrid>
              <a:tr h="3711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5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#1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surroundings average 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surroundings average &lt;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3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#2 Dilate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surroundings average &gt; 0.5 </a:t>
                      </a:r>
                      <a:r>
                        <a:rPr lang="en-US" b="1" dirty="0"/>
                        <a:t>OR</a:t>
                      </a:r>
                    </a:p>
                    <a:p>
                      <a:r>
                        <a:rPr lang="en-US" dirty="0"/>
                        <a:t>it was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surroundings average &lt; 0.5 </a:t>
                      </a:r>
                      <a:r>
                        <a:rPr lang="en-US" b="1" dirty="0"/>
                        <a:t>AND</a:t>
                      </a:r>
                    </a:p>
                    <a:p>
                      <a:r>
                        <a:rPr lang="en-US" dirty="0"/>
                        <a:t>it was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6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#3 Erode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surroundings average &gt; 0.5 </a:t>
                      </a:r>
                      <a:r>
                        <a:rPr lang="en-US" b="1" dirty="0"/>
                        <a:t>AND</a:t>
                      </a:r>
                    </a:p>
                    <a:p>
                      <a:r>
                        <a:rPr lang="en-US" dirty="0"/>
                        <a:t>it was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surroundings average &lt; 0.5 </a:t>
                      </a:r>
                      <a:r>
                        <a:rPr lang="en-US" b="1" dirty="0"/>
                        <a:t>OR</a:t>
                      </a:r>
                    </a:p>
                    <a:p>
                      <a:r>
                        <a:rPr lang="en-US" dirty="0"/>
                        <a:t>it was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650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0085D8A-A005-4330-B8AC-42A4681D8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60321"/>
              </p:ext>
            </p:extLst>
          </p:nvPr>
        </p:nvGraphicFramePr>
        <p:xfrm>
          <a:off x="901157" y="4611282"/>
          <a:ext cx="628836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2606">
                  <a:extLst>
                    <a:ext uri="{9D8B030D-6E8A-4147-A177-3AD203B41FA5}">
                      <a16:colId xmlns:a16="http://schemas.microsoft.com/office/drawing/2014/main" val="3871017544"/>
                    </a:ext>
                  </a:extLst>
                </a:gridCol>
                <a:gridCol w="1295761">
                  <a:extLst>
                    <a:ext uri="{9D8B030D-6E8A-4147-A177-3AD203B41FA5}">
                      <a16:colId xmlns:a16="http://schemas.microsoft.com/office/drawing/2014/main" val="1740307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Combination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IoU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01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#1 * 10 (perform average filter 10 times)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46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#3 *5 + #2 *5 (erode 5 times then dilate 5 times)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#2 *5 + #3 *5 (dilate 5 times then erode 5 times)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52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49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2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Samples for filtered 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6C1B2C-3FAF-4B69-A6A8-BE8EE4BE6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77" y="776812"/>
            <a:ext cx="6503002" cy="58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1EB1483A-FF60-4899-B03E-D94C9BCDA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1943"/>
              </p:ext>
            </p:extLst>
          </p:nvPr>
        </p:nvGraphicFramePr>
        <p:xfrm>
          <a:off x="99433" y="3145159"/>
          <a:ext cx="452023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0237">
                  <a:extLst>
                    <a:ext uri="{9D8B030D-6E8A-4147-A177-3AD203B41FA5}">
                      <a16:colId xmlns:a16="http://schemas.microsoft.com/office/drawing/2014/main" val="3871017544"/>
                    </a:ext>
                  </a:extLst>
                </a:gridCol>
              </a:tblGrid>
              <a:tr h="347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Images from left to right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013082"/>
                  </a:ext>
                </a:extLst>
              </a:tr>
              <a:tr h="347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#1 * 10 (perform average filter 10 times)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466828"/>
                  </a:ext>
                </a:extLst>
              </a:tr>
              <a:tr h="3470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#3 *5 + #2 *5 (erode 5 times then dilate 5 times)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8750"/>
                  </a:ext>
                </a:extLst>
              </a:tr>
              <a:tr h="347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#2 *5 + #3 *5 (dilate 5 times then erode 5 times)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52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74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Filter #1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8BB1D1-05D2-4EE1-B9F3-5AC726FA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20" y="-4334"/>
            <a:ext cx="7221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3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Filter #2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3C1400-7977-4CA3-9788-44A4B2CB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19" y="0"/>
            <a:ext cx="7221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71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Filter #3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8A0A37-9D08-4D17-B7BB-E20F4924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49" y="0"/>
            <a:ext cx="7221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4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11350</TotalTime>
  <Words>1164</Words>
  <Application>Microsoft Office PowerPoint</Application>
  <PresentationFormat>Widescreen</PresentationFormat>
  <Paragraphs>500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</dc:creator>
  <cp:lastModifiedBy>Shen</cp:lastModifiedBy>
  <cp:revision>39</cp:revision>
  <dcterms:created xsi:type="dcterms:W3CDTF">2021-11-10T14:28:07Z</dcterms:created>
  <dcterms:modified xsi:type="dcterms:W3CDTF">2022-01-20T19:57:26Z</dcterms:modified>
</cp:coreProperties>
</file>